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728077-569F-4AC1-9310-0F8B1085AFEC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EB78C4-113A-4A81-9E48-A12E9898BCB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cs-cz/imag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001" y="2060848"/>
            <a:ext cx="8183880" cy="4187952"/>
          </a:xfrm>
        </p:spPr>
        <p:txBody>
          <a:bodyPr/>
          <a:lstStyle/>
          <a:p>
            <a:r>
              <a:rPr lang="cs-CZ" dirty="0">
                <a:cs typeface="Arial" pitchFamily="34" charset="0"/>
              </a:rPr>
              <a:t>Základní škola  a mateřská škola, Svoboda nad Úpou, okres Trutnov</a:t>
            </a:r>
          </a:p>
          <a:p>
            <a:r>
              <a:rPr lang="cs-CZ" dirty="0">
                <a:cs typeface="Arial" pitchFamily="34" charset="0"/>
              </a:rPr>
              <a:t>Bc. Lucie Ševčíková</a:t>
            </a:r>
          </a:p>
          <a:p>
            <a:r>
              <a:rPr lang="cs-CZ" dirty="0">
                <a:cs typeface="Arial" pitchFamily="34" charset="0"/>
              </a:rPr>
              <a:t>VY_22_INOVACE_2.2.1 </a:t>
            </a:r>
            <a:r>
              <a:rPr lang="cs-CZ" dirty="0" smtClean="0">
                <a:cs typeface="Arial" pitchFamily="34" charset="0"/>
              </a:rPr>
              <a:t>AJ6,7g_24</a:t>
            </a:r>
            <a:endParaRPr lang="cs-CZ" dirty="0">
              <a:cs typeface="Arial" pitchFamily="34" charset="0"/>
            </a:endParaRPr>
          </a:p>
          <a:p>
            <a:r>
              <a:rPr lang="cs-CZ" u="sng" dirty="0">
                <a:cs typeface="Arial" pitchFamily="34" charset="0"/>
              </a:rPr>
              <a:t>Téma:</a:t>
            </a:r>
            <a:r>
              <a:rPr lang="cs-CZ" dirty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some</a:t>
            </a:r>
            <a:r>
              <a:rPr lang="cs-CZ" dirty="0" smtClean="0">
                <a:cs typeface="Arial" pitchFamily="34" charset="0"/>
              </a:rPr>
              <a:t>, </a:t>
            </a:r>
            <a:r>
              <a:rPr lang="cs-CZ" dirty="0" err="1" smtClean="0">
                <a:cs typeface="Arial" pitchFamily="34" charset="0"/>
              </a:rPr>
              <a:t>any</a:t>
            </a:r>
            <a:endParaRPr lang="cs-CZ" dirty="0">
              <a:cs typeface="Arial" pitchFamily="34" charset="0"/>
            </a:endParaRPr>
          </a:p>
          <a:p>
            <a:r>
              <a:rPr lang="cs-CZ" dirty="0">
                <a:cs typeface="Arial" pitchFamily="34" charset="0"/>
              </a:rPr>
              <a:t>Datum 9. </a:t>
            </a:r>
            <a:r>
              <a:rPr lang="cs-CZ" dirty="0" smtClean="0">
                <a:cs typeface="Arial" pitchFamily="34" charset="0"/>
              </a:rPr>
              <a:t>12. </a:t>
            </a:r>
            <a:r>
              <a:rPr lang="cs-CZ" dirty="0">
                <a:cs typeface="Arial" pitchFamily="34" charset="0"/>
              </a:rPr>
              <a:t>2012</a:t>
            </a:r>
          </a:p>
          <a:p>
            <a:r>
              <a:rPr lang="cs-CZ" dirty="0">
                <a:cs typeface="Arial" pitchFamily="34" charset="0"/>
              </a:rPr>
              <a:t>Ročník: 6. a 7.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Číslo projektu : CZ.1.07/1.4.00/21.3068 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429" y="620688"/>
            <a:ext cx="5407025" cy="10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384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>
                <a:latin typeface="Bradley Hand ITC" pitchFamily="66" charset="0"/>
              </a:rPr>
              <a:t>There</a:t>
            </a:r>
            <a:r>
              <a:rPr lang="cs-CZ" sz="4800" b="1" dirty="0" smtClean="0">
                <a:latin typeface="Bradley Hand ITC" pitchFamily="66" charset="0"/>
              </a:rPr>
              <a:t> are …………………… </a:t>
            </a:r>
            <a:r>
              <a:rPr lang="cs-CZ" sz="4800" b="1" dirty="0" err="1" smtClean="0">
                <a:latin typeface="Bradley Hand ITC" pitchFamily="66" charset="0"/>
              </a:rPr>
              <a:t>cherries</a:t>
            </a:r>
            <a:r>
              <a:rPr lang="cs-CZ" sz="4800" b="1" dirty="0" smtClean="0">
                <a:latin typeface="Bradley Hand ITC" pitchFamily="66" charset="0"/>
              </a:rPr>
              <a:t> on </a:t>
            </a:r>
            <a:r>
              <a:rPr lang="cs-CZ" sz="4800" b="1" dirty="0" err="1" smtClean="0">
                <a:latin typeface="Bradley Hand ITC" pitchFamily="66" charset="0"/>
              </a:rPr>
              <a:t>the</a:t>
            </a:r>
            <a:r>
              <a:rPr lang="cs-CZ" sz="4800" b="1" dirty="0" smtClean="0">
                <a:latin typeface="Bradley Hand ITC" pitchFamily="66" charset="0"/>
              </a:rPr>
              <a:t> table.</a:t>
            </a:r>
            <a:endParaRPr lang="cs-CZ" sz="4800" b="1" dirty="0">
              <a:latin typeface="Bradley Hand ITC" pitchFamily="66" charset="0"/>
            </a:endParaRPr>
          </a:p>
        </p:txBody>
      </p:sp>
      <p:pic>
        <p:nvPicPr>
          <p:cNvPr id="5122" name="Picture 2" descr="C:\Users\pc\AppData\Local\Microsoft\Windows\Temporary Internet Files\Content.IE5\TSGSDE9X\MP9003992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04864"/>
            <a:ext cx="4788024" cy="273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99592" y="2564904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SOME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15291" y="3717032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ANY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0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809 0.01412 0.09618 0.02732 0.1441 0.0426 C 0.16545 0.04931 0.18646 0.05903 0.20764 0.06667 C 0.23177 0.07547 0.26198 0.07338 0.28646 0.07477 C 0.31424 0.07338 0.34202 0.07338 0.36979 0.07084 C 0.37292 0.07061 0.3757 0.0676 0.37882 0.06667 C 0.39948 0.05973 0.41997 0.0507 0.44097 0.04653 C 0.47257 0.03079 0.48976 0.02107 0.51528 -0.00995 C 0.52292 -0.03657 0.53976 -0.05509 0.54861 -0.08078 C 0.55122 -0.08865 0.55261 -0.09699 0.55469 -0.10509 C 0.55938 -0.15208 0.55764 -0.19977 0.56372 -0.24629 C 0.56302 -0.26597 0.5684 -0.28981 0.5592 -0.30509 C 0.55278 -0.31574 0.5408 -0.32268 0.53195 -0.32916 C 0.51024 -0.3449 0.49149 -0.36041 0.46667 -0.36551 C 0.46111 -0.36852 0.45573 -0.37129 0.45 -0.37361 C 0.43646 -0.37152 0.42274 -0.3699 0.4092 -0.36759 C 0.40399 -0.36666 0.40417 -0.36412 0.4 -0.35949 C 0.39097 -0.3493 0.38195 -0.33889 0.37274 -0.32916 C 0.37014 -0.31435 0.36858 -0.31713 0.35608 -0.31713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>
                <a:latin typeface="Bradley Hand ITC" pitchFamily="66" charset="0"/>
              </a:rPr>
              <a:t>Can</a:t>
            </a:r>
            <a:r>
              <a:rPr lang="cs-CZ" sz="4800" b="1" dirty="0" smtClean="0">
                <a:latin typeface="Bradley Hand ITC" pitchFamily="66" charset="0"/>
              </a:rPr>
              <a:t> ………………… </a:t>
            </a:r>
            <a:r>
              <a:rPr lang="cs-CZ" sz="4800" b="1" dirty="0" err="1" smtClean="0">
                <a:latin typeface="Bradley Hand ITC" pitchFamily="66" charset="0"/>
              </a:rPr>
              <a:t>bring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the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potatoes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please</a:t>
            </a:r>
            <a:r>
              <a:rPr lang="cs-CZ" sz="4800" b="1" dirty="0" smtClean="0">
                <a:latin typeface="Bradley Hand ITC" pitchFamily="66" charset="0"/>
              </a:rPr>
              <a:t>?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564904"/>
            <a:ext cx="3384376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SOMEBODY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3501008"/>
            <a:ext cx="3384376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ANYBODY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146" name="Picture 2" descr="C:\Users\pc\AppData\Local\Microsoft\Windows\Temporary Internet Files\Content.IE5\GQPN0G6R\MC9003586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10959"/>
            <a:ext cx="2753299" cy="227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05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-0.05278 C 0.07048 -0.06713 0.09687 -0.08449 0.125 -0.09514 C 0.14184 -0.10139 0.16337 -0.10509 0.18107 -0.10926 C 0.19201 -0.11481 0.20347 -0.11782 0.21441 -0.12338 C 0.22639 -0.13935 0.25104 -0.15324 0.26597 -0.16389 C 0.26458 -0.18611 0.26284 -0.21227 0.24323 -0.21828 C 0.23281 -0.23217 0.21354 -0.22963 0.20087 -0.23055 C 0.17066 -0.23981 0.13767 -0.24028 0.10677 -0.24653 C 0.09635 -0.25139 0.10121 -0.25787 0.10833 -0.26273 C 0.12205 -0.27176 0.13871 -0.27754 0.15382 -0.28102 C 0.15121 -0.28217 0.14479 -0.28287 0.14479 -0.28703 " pathEditMode="relative" rAng="0" ptsTypes="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obrázky - </a:t>
            </a:r>
            <a:r>
              <a:rPr lang="cs-CZ" dirty="0">
                <a:hlinkClick r:id="rId2"/>
              </a:rPr>
              <a:t>http://office.microsoft.com/cs-cz/images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365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Anotace:</a:t>
            </a:r>
          </a:p>
          <a:p>
            <a:pPr algn="just"/>
            <a:r>
              <a:rPr lang="cs-CZ" dirty="0" smtClean="0"/>
              <a:t>Tento materiál slouží k pochopení a procvičení užití slov </a:t>
            </a:r>
            <a:r>
              <a:rPr lang="cs-CZ" dirty="0" err="1" smtClean="0"/>
              <a:t>some</a:t>
            </a:r>
            <a:r>
              <a:rPr lang="cs-CZ" dirty="0" smtClean="0"/>
              <a:t> a </a:t>
            </a:r>
            <a:r>
              <a:rPr lang="cs-CZ" dirty="0" err="1" smtClean="0"/>
              <a:t>any</a:t>
            </a:r>
            <a:r>
              <a:rPr lang="cs-CZ" dirty="0" smtClean="0"/>
              <a:t>. Součástí je interaktivní cvičení. Materiál je určen pro žáky 6. a 7. ročníku.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567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dirty="0" err="1" smtClean="0">
                <a:solidFill>
                  <a:srgbClr val="7030A0"/>
                </a:solidFill>
              </a:rPr>
              <a:t>Some</a:t>
            </a:r>
            <a:r>
              <a:rPr lang="cs-CZ" sz="8000" dirty="0" smtClean="0">
                <a:solidFill>
                  <a:srgbClr val="7030A0"/>
                </a:solidFill>
              </a:rPr>
              <a:t> vs. </a:t>
            </a:r>
            <a:r>
              <a:rPr lang="cs-CZ" sz="8000" dirty="0" err="1" smtClean="0">
                <a:solidFill>
                  <a:srgbClr val="7030A0"/>
                </a:solidFill>
              </a:rPr>
              <a:t>any</a:t>
            </a:r>
            <a:endParaRPr lang="cs-CZ" sz="8000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5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Do </a:t>
            </a:r>
            <a:r>
              <a:rPr lang="cs-CZ" dirty="0" err="1" smtClean="0">
                <a:solidFill>
                  <a:srgbClr val="7030A0"/>
                </a:solidFill>
              </a:rPr>
              <a:t>you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remember</a:t>
            </a:r>
            <a:r>
              <a:rPr lang="cs-CZ" dirty="0" smtClean="0">
                <a:solidFill>
                  <a:srgbClr val="7030A0"/>
                </a:solidFill>
              </a:rPr>
              <a:t> basic </a:t>
            </a:r>
            <a:r>
              <a:rPr lang="cs-CZ" dirty="0" err="1" smtClean="0">
                <a:solidFill>
                  <a:srgbClr val="7030A0"/>
                </a:solidFill>
              </a:rPr>
              <a:t>rules</a:t>
            </a:r>
            <a:r>
              <a:rPr lang="cs-CZ" dirty="0" smtClean="0">
                <a:solidFill>
                  <a:srgbClr val="7030A0"/>
                </a:solidFill>
              </a:rPr>
              <a:t>?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75355" y="692696"/>
            <a:ext cx="79528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3600" b="1" cap="none" spc="0" dirty="0" err="1" smtClean="0">
                <a:ln/>
                <a:solidFill>
                  <a:srgbClr val="FF0000"/>
                </a:solidFill>
                <a:effectLst/>
              </a:rPr>
              <a:t>Some</a:t>
            </a:r>
            <a:r>
              <a:rPr lang="cs-CZ" sz="3600" b="1" cap="none" spc="0" dirty="0" smtClean="0">
                <a:ln/>
                <a:solidFill>
                  <a:schemeClr val="accent3"/>
                </a:solidFill>
                <a:effectLst/>
              </a:rPr>
              <a:t> – používá se v kladných</a:t>
            </a:r>
          </a:p>
          <a:p>
            <a:pPr algn="ctr"/>
            <a:r>
              <a:rPr lang="cs-CZ" sz="3600" b="1" cap="none" spc="0" dirty="0" smtClean="0">
                <a:ln/>
                <a:solidFill>
                  <a:schemeClr val="accent3"/>
                </a:solidFill>
                <a:effectLst/>
              </a:rPr>
              <a:t> větách</a:t>
            </a:r>
            <a:endParaRPr lang="cs-CZ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9430" y="2492896"/>
            <a:ext cx="856895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3600" b="1" cap="none" spc="0" dirty="0" err="1" smtClean="0">
                <a:ln/>
                <a:solidFill>
                  <a:srgbClr val="FF0000"/>
                </a:solidFill>
                <a:effectLst/>
              </a:rPr>
              <a:t>Any</a:t>
            </a:r>
            <a:r>
              <a:rPr lang="cs-CZ" sz="3600" b="1" cap="none" spc="0" dirty="0" smtClean="0">
                <a:ln/>
                <a:solidFill>
                  <a:schemeClr val="accent3"/>
                </a:solidFill>
                <a:effectLst/>
              </a:rPr>
              <a:t> – používá se v záporných</a:t>
            </a:r>
          </a:p>
          <a:p>
            <a:pPr algn="ctr"/>
            <a:r>
              <a:rPr lang="cs-CZ" sz="3600" b="1" cap="none" spc="0" dirty="0" smtClean="0">
                <a:ln/>
                <a:solidFill>
                  <a:schemeClr val="accent3"/>
                </a:solidFill>
                <a:effectLst/>
              </a:rPr>
              <a:t> větách a v otázce</a:t>
            </a:r>
            <a:endParaRPr lang="cs-CZ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906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Ale je zde jedna výjimka!!!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používáme v </a:t>
            </a:r>
            <a:r>
              <a:rPr lang="cs-CZ" b="1" dirty="0" smtClean="0">
                <a:solidFill>
                  <a:srgbClr val="7030A0"/>
                </a:solidFill>
              </a:rPr>
              <a:t>nabídce nebo žádosti </a:t>
            </a:r>
            <a:r>
              <a:rPr lang="cs-CZ" dirty="0" smtClean="0"/>
              <a:t>i když se jedná o otázku…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1690990"/>
            <a:ext cx="8064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Would</a:t>
            </a:r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you</a:t>
            </a:r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like</a:t>
            </a:r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cs-CZ" sz="3600" b="1" u="sng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some</a:t>
            </a:r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thing</a:t>
            </a:r>
            <a:endParaRPr lang="cs-CZ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to </a:t>
            </a:r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eat</a:t>
            </a:r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cs-CZ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3356992"/>
            <a:ext cx="80648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Can</a:t>
            </a:r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I </a:t>
            </a:r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have</a:t>
            </a:r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cs-CZ" sz="3600" b="1" u="sng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some</a:t>
            </a:r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thing</a:t>
            </a:r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to </a:t>
            </a:r>
            <a:r>
              <a:rPr lang="cs-CZ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eat</a:t>
            </a:r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cs-CZ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314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>
                <a:latin typeface="Bradley Hand ITC" pitchFamily="66" charset="0"/>
              </a:rPr>
              <a:t>Have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you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seen</a:t>
            </a:r>
            <a:r>
              <a:rPr lang="cs-CZ" sz="4800" b="1" dirty="0" smtClean="0">
                <a:latin typeface="Bradley Hand ITC" pitchFamily="66" charset="0"/>
              </a:rPr>
              <a:t> ……………. </a:t>
            </a:r>
            <a:r>
              <a:rPr lang="cs-CZ" sz="4800" b="1" dirty="0" err="1">
                <a:latin typeface="Bradley Hand ITC" pitchFamily="66" charset="0"/>
              </a:rPr>
              <a:t>a</a:t>
            </a:r>
            <a:r>
              <a:rPr lang="cs-CZ" sz="4800" b="1" dirty="0" err="1" smtClean="0">
                <a:latin typeface="Bradley Hand ITC" pitchFamily="66" charset="0"/>
              </a:rPr>
              <a:t>lligators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around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here</a:t>
            </a:r>
            <a:r>
              <a:rPr lang="cs-CZ" sz="4800" b="1" dirty="0" smtClean="0">
                <a:latin typeface="Bradley Hand ITC" pitchFamily="66" charset="0"/>
              </a:rPr>
              <a:t>?</a:t>
            </a:r>
            <a:endParaRPr lang="cs-CZ" sz="4800" b="1" dirty="0">
              <a:latin typeface="Bradley Hand ITC" pitchFamily="66" charset="0"/>
            </a:endParaRPr>
          </a:p>
        </p:txBody>
      </p:sp>
      <p:pic>
        <p:nvPicPr>
          <p:cNvPr id="1026" name="Picture 2" descr="C:\Users\pc\AppData\Local\Microsoft\Windows\Temporary Internet Files\Content.IE5\PGR46IMH\MP90020211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375" y="2492896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2924944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SOME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4266" y="4205054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ANY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732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01 -0.00046 C 0.09062 -0.00208 0.15521 -0.00115 0.18298 -0.01065 C 0.18767 -0.01458 0.18993 -0.01852 0.19514 -0.0206 C 0.20312 -0.03125 0.21302 -0.04027 0.22101 -0.05092 C 0.22673 -0.05856 0.23038 -0.06828 0.23455 -0.07731 C 0.23628 -0.08865 0.24045 -0.09583 0.24219 -0.10764 C 0.24201 -0.11065 0.24167 -0.12592 0.23906 -0.13171 C 0.23576 -0.13889 0.22899 -0.1419 0.22396 -0.14583 C 0.21337 -0.15393 0.21719 -0.15694 0.20278 -0.15995 C 0.19097 -0.17129 0.19531 -0.16597 0.18906 -0.1743 C 0.18333 -0.19375 0.17101 -0.20231 0.16024 -0.21666 C 0.15972 -0.21944 0.15868 -0.22222 0.15885 -0.22477 C 0.1592 -0.23032 0.1592 -0.23657 0.1618 -0.24097 C 0.16389 -0.24421 0.16788 -0.24352 0.17101 -0.2449 C 0.17917 -0.24838 0.18819 -0.24629 0.1967 -0.24699 C 0.22899 -0.24629 0.29479 -0.25301 0.33455 -0.23472 C 0.35382 -0.23611 0.37292 -0.23703 0.39219 -0.23889 C 0.39809 -0.23958 0.40625 -0.24652 0.4118 -0.24884 C 0.42465 -0.25393 0.43715 -0.25625 0.44965 -0.26319 C 0.45364 -0.27106 0.45833 -0.2743 0.46493 -0.27731 C 0.51823 -0.33773 0.48177 -0.29213 0.50121 -0.32176 C 0.50538 -0.32824 0.51337 -0.3419 0.51337 -0.34166 C 0.51441 -0.34583 0.51458 -0.35046 0.51632 -0.35393 C 0.52552 -0.37222 0.51649 -0.34606 0.52552 -0.36805 C 0.52899 -0.37662 0.52795 -0.37801 0.53003 -0.38634 C 0.5309 -0.38981 0.53212 -0.39305 0.53298 -0.39652 C 0.53403 -0.40046 0.53611 -0.40856 0.53611 -0.40833 C 0.53559 -0.43958 0.53594 -0.4706 0.53455 -0.50139 C 0.5342 -0.50972 0.52031 -0.54444 0.51493 -0.55 C 0.50781 -0.55764 0.48038 -0.55393 0.47691 -0.55393 " pathEditMode="relative" rAng="0" ptsTypes="ffffffffffffffff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-2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611560" y="764704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err="1" smtClean="0">
                <a:latin typeface="Bradley Hand ITC" pitchFamily="66" charset="0"/>
              </a:rPr>
              <a:t>We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loved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the</a:t>
            </a:r>
            <a:r>
              <a:rPr lang="cs-CZ" sz="4800" b="1" dirty="0" smtClean="0">
                <a:latin typeface="Bradley Hand ITC" pitchFamily="66" charset="0"/>
              </a:rPr>
              <a:t> show. </a:t>
            </a:r>
            <a:r>
              <a:rPr lang="cs-CZ" sz="4800" b="1" dirty="0" err="1" smtClean="0">
                <a:latin typeface="Bradley Hand ITC" pitchFamily="66" charset="0"/>
              </a:rPr>
              <a:t>The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clown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didn´t</a:t>
            </a:r>
            <a:r>
              <a:rPr lang="cs-CZ" sz="4800" b="1" dirty="0" smtClean="0">
                <a:latin typeface="Bradley Hand ITC" pitchFamily="66" charset="0"/>
              </a:rPr>
              <a:t>  drop ……….. </a:t>
            </a:r>
            <a:r>
              <a:rPr lang="cs-CZ" sz="4800" b="1" dirty="0" err="1" smtClean="0">
                <a:latin typeface="Bradley Hand ITC" pitchFamily="66" charset="0"/>
              </a:rPr>
              <a:t>balls</a:t>
            </a:r>
            <a:r>
              <a:rPr lang="cs-CZ" sz="4800" b="1" dirty="0" smtClean="0">
                <a:latin typeface="Bradley Hand ITC" pitchFamily="66" charset="0"/>
              </a:rPr>
              <a:t>.</a:t>
            </a:r>
            <a:endParaRPr lang="cs-CZ" sz="4800" b="1" dirty="0">
              <a:latin typeface="Bradley Hand ITC" pitchFamily="66" charset="0"/>
            </a:endParaRPr>
          </a:p>
        </p:txBody>
      </p:sp>
      <p:pic>
        <p:nvPicPr>
          <p:cNvPr id="2050" name="Picture 2" descr="C:\Users\pc\AppData\Local\Microsoft\Windows\Temporary Internet Files\Content.IE5\LJEEYNC8\MC9003315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36912"/>
            <a:ext cx="1944216" cy="249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403648" y="2912724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SOME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38075" y="4077072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ANY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382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9 0.05486 C 0.0731 0.06829 0.09428 0.0831 0.1165 0.09514 C 0.12553 0.1 0.13594 0.09954 0.14532 0.10324 C 0.16632 0.11181 0.18264 0.11574 0.20435 0.11945 C 0.22448 0.11667 0.24497 0.11667 0.26494 0.11135 C 0.29619 0.10301 0.31789 0.06135 0.33629 0.03056 C 0.33733 -0.00787 0.35278 -0.05301 0.33629 -0.08449 C 0.3283 -0.09977 0.31407 -0.10995 0.30435 -0.12291 C 0.30313 -0.12453 0.30278 -0.12731 0.30139 -0.12893 C 0.2974 -0.13333 0.29167 -0.13472 0.28768 -0.13912 C 0.28525 -0.1419 0.28316 -0.14537 0.28021 -0.14722 C 0.27587 -0.15 0.2665 -0.15324 0.2665 -0.15301 C 0.2625 -0.15879 0.25539 -0.16365 0.24983 -0.16527 C 0.24254 -0.17199 0.23507 -0.17847 0.22709 -0.18356 C 0.22257 -0.19259 0.21754 -0.2 0.21198 -0.20787 C 0.20851 -0.22546 0.20782 -0.21828 0.20591 -0.24213 C 0.20851 -0.27453 0.2106 -0.29259 0.22101 -0.32083 C 0.22327 -0.32685 0.22414 -0.33379 0.22709 -0.33912 C 0.23386 -0.35139 0.24219 -0.36203 0.24983 -0.37338 C 0.25747 -0.38495 0.28334 -0.41296 0.27257 -0.40787 C 0.26789 -0.40578 0.26389 -0.40185 0.25903 -0.40185 L 0.27101 -0.40787 " pathEditMode="relative" rAng="0" ptsTypes="ffffffffffffffffffff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9" y="-2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800" b="1" dirty="0" smtClean="0">
                <a:latin typeface="Bradley Hand ITC" pitchFamily="66" charset="0"/>
              </a:rPr>
              <a:t>…………. </a:t>
            </a:r>
            <a:r>
              <a:rPr lang="cs-CZ" sz="4800" b="1" dirty="0" err="1" smtClean="0">
                <a:latin typeface="Bradley Hand ITC" pitchFamily="66" charset="0"/>
              </a:rPr>
              <a:t>people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around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us</a:t>
            </a:r>
            <a:r>
              <a:rPr lang="cs-CZ" sz="4800" b="1" dirty="0" smtClean="0">
                <a:latin typeface="Bradley Hand ITC" pitchFamily="66" charset="0"/>
              </a:rPr>
              <a:t> are not very </a:t>
            </a:r>
            <a:r>
              <a:rPr lang="cs-CZ" sz="4800" b="1" dirty="0" err="1" smtClean="0">
                <a:latin typeface="Bradley Hand ITC" pitchFamily="66" charset="0"/>
              </a:rPr>
              <a:t>honest</a:t>
            </a:r>
            <a:r>
              <a:rPr lang="cs-CZ" sz="4800" b="1" dirty="0" smtClean="0">
                <a:latin typeface="Bradley Hand ITC" pitchFamily="66" charset="0"/>
              </a:rPr>
              <a:t>. </a:t>
            </a:r>
            <a:r>
              <a:rPr lang="cs-CZ" sz="4800" b="1" dirty="0" err="1" smtClean="0">
                <a:latin typeface="Bradley Hand ITC" pitchFamily="66" charset="0"/>
              </a:rPr>
              <a:t>Be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careful</a:t>
            </a:r>
            <a:r>
              <a:rPr lang="cs-CZ" sz="4800" b="1" dirty="0" smtClean="0">
                <a:latin typeface="Bradley Hand ITC" pitchFamily="66" charset="0"/>
              </a:rPr>
              <a:t>.</a:t>
            </a:r>
            <a:endParaRPr lang="cs-CZ" sz="4800" b="1" dirty="0">
              <a:latin typeface="Bradley Hand ITC" pitchFamily="66" charset="0"/>
            </a:endParaRPr>
          </a:p>
          <a:p>
            <a:endParaRPr lang="cs-CZ" dirty="0"/>
          </a:p>
        </p:txBody>
      </p:sp>
      <p:pic>
        <p:nvPicPr>
          <p:cNvPr id="3074" name="Picture 2" descr="C:\Users\pc\AppData\Local\Microsoft\Windows\Temporary Internet Files\Content.IE5\I50E5K01\MC9002507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453" y="2187565"/>
            <a:ext cx="2337303" cy="27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\AppData\Local\Microsoft\Windows\Temporary Internet Files\Content.IE5\LJEEYNC8\MC9002871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756" y="2164931"/>
            <a:ext cx="2298071" cy="274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115616" y="2528003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SOME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05744" y="3643871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ANY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369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82 -0.01389 C 0.16285 0.01597 0.17448 0.0324 0.20747 0.04051 C 0.21615 0.03981 0.22656 0.04375 0.23334 0.03657 C 0.2599 0.0081 0.2783 -0.02408 0.28941 -0.06852 C 0.2941 -0.08704 0.2974 -0.10625 0.30156 -0.125 C 0.3033 -0.1331 0.30608 -0.14931 0.30608 -0.14908 C 0.30556 -0.16135 0.30625 -0.17385 0.30452 -0.18565 C 0.30417 -0.18797 0.30156 -0.18866 0.3 -0.18982 C 0.29375 -0.19468 0.28715 -0.1956 0.28021 -0.19792 C 0.26511 -0.19653 0.25 -0.1963 0.2349 -0.19375 C 0.23299 -0.19352 0.23195 -0.19074 0.23021 -0.18982 C 0.21927 -0.1838 0.22847 -0.19352 0.21511 -0.18172 C 0.21337 -0.1801 0.21233 -0.17732 0.21059 -0.1757 C 0.19809 -0.16505 0.19827 -0.1676 0.18334 -0.16551 C 0.14965 -0.15394 0.11632 -0.14954 0.08177 -0.14537 C 0.00469 -0.12408 -0.0566 -0.12454 -0.13785 -0.12315 C -0.15607 -0.12385 -0.17569 -0.11736 -0.19253 -0.12709 C -0.23229 -0.15 -0.18889 -0.13148 -0.20764 -0.13912 C -0.21476 -0.15857 -0.21232 -0.14977 -0.21666 -0.16551 C -0.21476 -0.19584 -0.21892 -0.20764 -0.19566 -0.21598 C -0.19305 -0.2169 -0.19045 -0.21736 -0.18785 -0.21806 C -0.17778 -0.22639 -0.17031 -0.23125 -0.1592 -0.23611 C -0.14965 -0.24468 -0.13871 -0.24792 -0.12726 -0.25023 C -0.11476 -0.24977 -0.08698 -0.2507 -0.06979 -0.2463 C -0.06267 -0.24445 -0.06719 -0.24422 -0.06059 -0.24028 C -0.05764 -0.23843 -0.05156 -0.23611 -0.05156 -0.23588 C -0.04253 -0.23681 -0.03316 -0.23565 -0.0243 -0.2382 C -0.02274 -0.23866 -0.02326 -0.24213 -0.02274 -0.24422 C -0.0217 -0.24885 -0.01979 -0.25556 -0.01979 -0.26042 " pathEditMode="relative" rAng="0" ptsTypes="ffffffffffffffffffffffffffff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>
                <a:latin typeface="Bradley Hand ITC" pitchFamily="66" charset="0"/>
              </a:rPr>
              <a:t>Can</a:t>
            </a:r>
            <a:r>
              <a:rPr lang="cs-CZ" sz="4800" b="1" dirty="0" smtClean="0">
                <a:latin typeface="Bradley Hand ITC" pitchFamily="66" charset="0"/>
              </a:rPr>
              <a:t> I </a:t>
            </a:r>
            <a:r>
              <a:rPr lang="cs-CZ" sz="4800" b="1" dirty="0" err="1" smtClean="0">
                <a:latin typeface="Bradley Hand ITC" pitchFamily="66" charset="0"/>
              </a:rPr>
              <a:t>borrow</a:t>
            </a:r>
            <a:r>
              <a:rPr lang="cs-CZ" sz="4800" b="1" dirty="0" smtClean="0">
                <a:latin typeface="Bradley Hand ITC" pitchFamily="66" charset="0"/>
              </a:rPr>
              <a:t> …………………. </a:t>
            </a:r>
            <a:r>
              <a:rPr lang="cs-CZ" sz="4800" b="1" dirty="0" err="1">
                <a:latin typeface="Bradley Hand ITC" pitchFamily="66" charset="0"/>
              </a:rPr>
              <a:t>o</a:t>
            </a:r>
            <a:r>
              <a:rPr lang="cs-CZ" sz="4800" b="1" dirty="0" err="1" smtClean="0">
                <a:latin typeface="Bradley Hand ITC" pitchFamily="66" charset="0"/>
              </a:rPr>
              <a:t>f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your</a:t>
            </a:r>
            <a:r>
              <a:rPr lang="cs-CZ" sz="4800" b="1" dirty="0" smtClean="0">
                <a:latin typeface="Bradley Hand ITC" pitchFamily="66" charset="0"/>
              </a:rPr>
              <a:t> </a:t>
            </a:r>
            <a:r>
              <a:rPr lang="cs-CZ" sz="4800" b="1" dirty="0" err="1" smtClean="0">
                <a:latin typeface="Bradley Hand ITC" pitchFamily="66" charset="0"/>
              </a:rPr>
              <a:t>books</a:t>
            </a:r>
            <a:r>
              <a:rPr lang="cs-CZ" sz="4800" b="1" dirty="0" smtClean="0">
                <a:latin typeface="Bradley Hand ITC" pitchFamily="66" charset="0"/>
              </a:rPr>
              <a:t>?</a:t>
            </a:r>
            <a:endParaRPr lang="cs-CZ" sz="4800" b="1" dirty="0">
              <a:latin typeface="Bradley Hand ITC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52120" y="2276872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SOME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661751" y="3789040"/>
            <a:ext cx="20162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ANY</a:t>
            </a:r>
            <a:endParaRPr lang="cs-CZ" sz="4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101" name="Picture 5" descr="C:\Users\pc\AppData\Local\Microsoft\Windows\Temporary Internet Files\Content.IE5\LJEEYNC8\MM91000108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2736304" cy="312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92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82 -0.01389 C 0.16285 0.01597 0.17448 0.0324 0.20747 0.04051 C 0.21615 0.03981 0.22656 0.04375 0.23334 0.03657 C 0.2599 0.0081 0.2783 -0.02408 0.28941 -0.06852 C 0.2941 -0.08704 0.2974 -0.10625 0.30156 -0.125 C 0.3033 -0.1331 0.30608 -0.14931 0.30608 -0.14908 C 0.30556 -0.16135 0.30625 -0.17385 0.30452 -0.18565 C 0.30417 -0.18797 0.30156 -0.18866 0.3 -0.18982 C 0.29375 -0.19468 0.28715 -0.1956 0.28021 -0.19792 C 0.26511 -0.19653 0.25 -0.1963 0.2349 -0.19375 C 0.23299 -0.19352 0.23195 -0.19074 0.23021 -0.18982 C 0.21927 -0.1838 0.22847 -0.19352 0.21511 -0.18172 C 0.21337 -0.1801 0.21233 -0.17732 0.21059 -0.1757 C 0.19809 -0.16505 0.19827 -0.1676 0.18334 -0.16551 C 0.14965 -0.15394 0.11632 -0.14954 0.08177 -0.14537 C 0.00469 -0.12408 -0.0566 -0.12454 -0.13785 -0.12315 C -0.15607 -0.12385 -0.17569 -0.11736 -0.19253 -0.12709 C -0.23229 -0.15 -0.18889 -0.13148 -0.20764 -0.13912 C -0.21476 -0.15857 -0.21232 -0.14977 -0.21666 -0.16551 C -0.21476 -0.19584 -0.21892 -0.20764 -0.19566 -0.21598 C -0.19305 -0.2169 -0.19045 -0.21736 -0.18785 -0.21806 C -0.17778 -0.22639 -0.17031 -0.23125 -0.1592 -0.23611 C -0.14965 -0.24468 -0.13871 -0.24792 -0.12726 -0.25023 C -0.11476 -0.24977 -0.08698 -0.2507 -0.06979 -0.2463 C -0.06267 -0.24445 -0.06719 -0.24422 -0.06059 -0.24028 C -0.05764 -0.23843 -0.05156 -0.23611 -0.05156 -0.23588 C -0.04253 -0.23681 -0.03316 -0.23565 -0.0243 -0.2382 C -0.02274 -0.23866 -0.02326 -0.24213 -0.02274 -0.24422 C -0.0217 -0.24885 -0.01979 -0.25556 -0.01979 -0.26042 " pathEditMode="relative" rAng="0" ptsTypes="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207</Words>
  <Application>Microsoft Office PowerPoint</Application>
  <PresentationFormat>Předvádění na obrazovce (4:3)</PresentationFormat>
  <Paragraphs>39</Paragraphs>
  <Slides>12</Slides>
  <Notes>0</Notes>
  <HiddenSlides>3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Aspekt</vt:lpstr>
      <vt:lpstr>Prezentace aplikace PowerPoint</vt:lpstr>
      <vt:lpstr>Prezentace aplikace PowerPoint</vt:lpstr>
      <vt:lpstr>Some vs. any</vt:lpstr>
      <vt:lpstr>Do you remember basic rules?</vt:lpstr>
      <vt:lpstr>Ale je zde jedna výjimka!!!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vs. any</dc:title>
  <dc:creator>pc</dc:creator>
  <cp:lastModifiedBy>pc</cp:lastModifiedBy>
  <cp:revision>9</cp:revision>
  <dcterms:created xsi:type="dcterms:W3CDTF">2012-12-10T08:48:45Z</dcterms:created>
  <dcterms:modified xsi:type="dcterms:W3CDTF">2013-01-20T13:34:29Z</dcterms:modified>
</cp:coreProperties>
</file>